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8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2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5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8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3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1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7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Вид сверху на тропинку в зимнем лесу">
            <a:extLst>
              <a:ext uri="{FF2B5EF4-FFF2-40B4-BE49-F238E27FC236}">
                <a16:creationId xmlns:a16="http://schemas.microsoft.com/office/drawing/2014/main" id="{8E75E984-B87F-302E-34CC-2750025C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0" r="-2" b="7821"/>
          <a:stretch/>
        </p:blipFill>
        <p:spPr>
          <a:xfrm>
            <a:off x="-53143" y="26591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ru-RU" dirty="0">
                <a:solidFill>
                  <a:srgbClr val="FFFFFF"/>
                </a:solidFill>
                <a:cs typeface="Calibri Light"/>
              </a:rPr>
              <a:t>Волгоградская область как часть России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81503" y="5194436"/>
            <a:ext cx="4941173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dirty="0">
                <a:solidFill>
                  <a:srgbClr val="FFFFFF"/>
                </a:solidFill>
                <a:cs typeface="Calibri"/>
              </a:rPr>
              <a:t>Выполнил: Овчаренко В.А.</a:t>
            </a:r>
            <a:endParaRPr lang="ru-R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5A14F-6D90-59DB-9393-FB59584D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ru-RU" dirty="0"/>
              <a:t>Знаковые личности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13BC69-09C0-318F-C116-2EE5A3641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400" b="1"/>
              <a:t>Ефремов Василий Сергеевич (1915-1990)</a:t>
            </a:r>
            <a:endParaRPr lang="ru-RU" sz="1400"/>
          </a:p>
          <a:p>
            <a:pPr marL="0" indent="0">
              <a:lnSpc>
                <a:spcPct val="110000"/>
              </a:lnSpc>
              <a:buNone/>
            </a:pPr>
            <a:r>
              <a:rPr lang="ru-RU" sz="1400"/>
              <a:t>Боевой лётчик, дважды Герой Советского Союза. Родился в Царицыне (ныне Волгоград) в семье рабочего. Во время ВОВ в боях за Сталинград совершил 198 боевых вылетов, уничтожив десятки единиц вражеской техники. Удостоен двух медалей «Золотая Звезда», ордена Ленина и звания Героя Советского Союза. Похоронен на Мамаевом кургане. </a:t>
            </a:r>
          </a:p>
        </p:txBody>
      </p:sp>
      <p:pic>
        <p:nvPicPr>
          <p:cNvPr id="5" name="Рисунок 4" descr="Изображение выглядит как Человеческое лицо, одежда, человек, портрет&#10;&#10;Автоматически созданное описание">
            <a:extLst>
              <a:ext uri="{FF2B5EF4-FFF2-40B4-BE49-F238E27FC236}">
                <a16:creationId xmlns:a16="http://schemas.microsoft.com/office/drawing/2014/main" id="{A121C27F-DA59-D116-67A8-4AAC0FFC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50" y="643467"/>
            <a:ext cx="4582200" cy="5571065"/>
          </a:xfrm>
          <a:prstGeom prst="rect">
            <a:avLst/>
          </a:prstGeo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2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A6230D1-281F-72E6-4B19-90C6B21D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49984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700" b="1"/>
              <a:t>Малышев Юрий Васильевич (1941-1999) </a:t>
            </a:r>
            <a:endParaRPr lang="ru-RU" sz="1700"/>
          </a:p>
          <a:p>
            <a:pPr marL="0" indent="0">
              <a:lnSpc>
                <a:spcPct val="110000"/>
              </a:lnSpc>
              <a:buNone/>
            </a:pPr>
            <a:r>
              <a:rPr lang="ru-RU" sz="1700" dirty="0"/>
              <a:t>Родился 27 августа 1941 года в посёлке городского типа Николаевский (ныне город Николаевск Волгоградской области) в семье рабочего. Окончил среднюю школу № 24 в Таганроге. Совершил два космических полёта в качестве командира экипажа.</a:t>
            </a:r>
          </a:p>
          <a:p>
            <a:pPr>
              <a:lnSpc>
                <a:spcPct val="110000"/>
              </a:lnSpc>
            </a:pPr>
            <a:endParaRPr lang="ru-RU" sz="1700"/>
          </a:p>
        </p:txBody>
      </p:sp>
      <p:pic>
        <p:nvPicPr>
          <p:cNvPr id="4" name="Рисунок 3" descr="Изображение выглядит как Человеческое лицо, человек, портрет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E987DBE-DD99-5563-8D90-89ED0003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318" y="643467"/>
            <a:ext cx="4916464" cy="5571065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5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72198-74F2-2360-BAF8-7226E0F5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/>
              <a:t>Интерактивная карта волгоградской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EE17B2-A4DD-38E8-B178-FECEDC32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Волгоградская область находится в северной части Российской Федерации. По площади Волгоградская область – одна из самых больших в России. Областным центром области является Волгоград.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Изображение выглядит как текст, карта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BEAE4324-3069-D009-D78E-205D267C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4" y="643467"/>
            <a:ext cx="5713912" cy="5571065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8BC31-94B2-CD82-A28C-55A95B46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/>
              <a:t>Главная из ключевых задач и пути её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73CAF9-2B42-72F7-94F9-64AE4497B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/>
              <a:t>Для Волгоградской области характерна довольно острая экологическая ситуация. Это выражается во все большем загрязнение атмосферы, гидросферы, литосферы, угнетении растительного мира, в частности лесного фонда.</a:t>
            </a:r>
          </a:p>
        </p:txBody>
      </p:sp>
      <p:pic>
        <p:nvPicPr>
          <p:cNvPr id="5" name="Picture 4" descr="Теплоэлектростанция">
            <a:extLst>
              <a:ext uri="{FF2B5EF4-FFF2-40B4-BE49-F238E27FC236}">
                <a16:creationId xmlns:a16="http://schemas.microsoft.com/office/drawing/2014/main" id="{79B70D54-1B9F-A794-E795-DF4341781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8" r="20910" b="6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87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65B9280-BB64-34B6-716B-5C269F48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5" y="1710370"/>
            <a:ext cx="4675911" cy="3889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600" dirty="0"/>
              <a:t>Для улучшения состояния атмосферы необходимо:</a:t>
            </a:r>
          </a:p>
          <a:p>
            <a:pPr marL="285750" indent="-285750">
              <a:lnSpc>
                <a:spcPct val="110000"/>
              </a:lnSpc>
            </a:pPr>
            <a:r>
              <a:rPr lang="ru-RU" sz="1600" dirty="0"/>
              <a:t>Реконструировать и модернизировать очистные сооружения и промышленное оборудование на предприятиях и заводах области.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dirty="0"/>
              <a:t>Для улучшения состояния литосферы и лесного фонда:</a:t>
            </a:r>
          </a:p>
          <a:p>
            <a:pPr marL="285750" indent="-285750">
              <a:lnSpc>
                <a:spcPct val="110000"/>
              </a:lnSpc>
            </a:pPr>
            <a:r>
              <a:rPr lang="ru-RU" sz="1600" dirty="0"/>
              <a:t>Снижение </a:t>
            </a:r>
            <a:r>
              <a:rPr lang="ru-RU" sz="1600" err="1"/>
              <a:t>загрязняемости</a:t>
            </a:r>
            <a:r>
              <a:rPr lang="ru-RU" sz="1600" dirty="0"/>
              <a:t> земель Волгоградской области промышленными отходами, минеральными и органическими удобрениями.</a:t>
            </a:r>
          </a:p>
          <a:p>
            <a:pPr marL="0" indent="0">
              <a:lnSpc>
                <a:spcPct val="110000"/>
              </a:lnSpc>
              <a:buNone/>
            </a:pPr>
            <a:endParaRPr lang="ru-RU" sz="1300"/>
          </a:p>
          <a:p>
            <a:pPr marL="0" indent="0">
              <a:lnSpc>
                <a:spcPct val="110000"/>
              </a:lnSpc>
              <a:buNone/>
            </a:pPr>
            <a:endParaRPr lang="ru-RU" sz="1300"/>
          </a:p>
          <a:p>
            <a:pPr>
              <a:lnSpc>
                <a:spcPct val="110000"/>
              </a:lnSpc>
            </a:pPr>
            <a:endParaRPr lang="ru-RU" sz="1300"/>
          </a:p>
        </p:txBody>
      </p:sp>
      <p:pic>
        <p:nvPicPr>
          <p:cNvPr id="14" name="Рисунок 13" descr="Изображение выглядит как небо, на открытом воздухе, облако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B0BB5A9E-939E-C937-572F-49793ECC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69" y="1500512"/>
            <a:ext cx="5799963" cy="3856975"/>
          </a:xfrm>
          <a:prstGeom prst="rect">
            <a:avLst/>
          </a:prstGeom>
          <a:noFill/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1B84D362-97BD-4446-96EF-D714633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576E92-E5C8-4FF8-B2BE-A516F6A1724E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03EFE7B-56D3-4563-86A2-2A708ADF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C5BB1F9-5F47-44D3-9182-6BEEDEC5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73F79-250D-DB46-4E41-2BB53D3D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используемой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6660C9-9B50-1769-33DD-F4AA3BB5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2559171"/>
            <a:ext cx="10871200" cy="3382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ru-RU" sz="1400" dirty="0">
                <a:latin typeface="Times New Roman"/>
                <a:cs typeface="Times New Roman"/>
              </a:rPr>
              <a:t>https://www.volgograd.ru/volgogradskaya-oblast/istoriya.php (дата обращения: 12.09.23)</a:t>
            </a:r>
            <a:endParaRPr lang="ru-RU" dirty="0">
              <a:latin typeface="Grandview Display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400" dirty="0">
                <a:latin typeface="Times New Roman"/>
                <a:cs typeface="Times New Roman"/>
              </a:rPr>
              <a:t>Историческая справка. Волгоградская область (nbcrs.org) (дата обращения: 12.09.23)</a:t>
            </a:r>
            <a:endParaRPr lang="ru-RU" dirty="0">
              <a:latin typeface="Grandview Display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400" dirty="0">
                <a:latin typeface="Times New Roman"/>
                <a:cs typeface="Times New Roman"/>
              </a:rPr>
              <a:t>https://old.bigenc.ru/geography/text/1925720 (дата обращения: 14.09.23)</a:t>
            </a:r>
            <a:endParaRPr lang="ru-RU" dirty="0">
              <a:latin typeface="Grandview Display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400" dirty="0">
                <a:latin typeface="Times New Roman"/>
                <a:cs typeface="Times New Roman"/>
              </a:rPr>
              <a:t>https://obrazovanie-gid.ru/dokumentaciya/volgogradskaya-oblast-istoriya-kratko.html?ysclid=lmnijquyq28540514 (дата обращения: 17.09.23)</a:t>
            </a:r>
            <a:endParaRPr lang="ru-RU" dirty="0">
              <a:latin typeface="Grandview Display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400" dirty="0">
                <a:latin typeface="Times New Roman"/>
                <a:cs typeface="Times New Roman"/>
              </a:rPr>
              <a:t>https://volgograd-region.blogspot.com/2013/05/pochetnie-grazhdane-volgograda.html (дата обращения: 19.09.23)</a:t>
            </a:r>
            <a:endParaRPr lang="ru-RU" dirty="0">
              <a:latin typeface="Grandview Display"/>
              <a:cs typeface="Times New Roman"/>
            </a:endParaRPr>
          </a:p>
          <a:p>
            <a:pPr marL="0" indent="0">
              <a:buNone/>
            </a:pP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6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Цветной ицебергс">
            <a:extLst>
              <a:ext uri="{FF2B5EF4-FFF2-40B4-BE49-F238E27FC236}">
                <a16:creationId xmlns:a16="http://schemas.microsoft.com/office/drawing/2014/main" id="{514E3574-7DE5-F52A-BFC8-FE3A4D102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605" r="-2" b="-2"/>
          <a:stretch/>
        </p:blipFill>
        <p:spPr>
          <a:xfrm>
            <a:off x="20" y="10"/>
            <a:ext cx="12191980" cy="6857985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70E12-76ED-232B-2BDC-13CCF2BAC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12995"/>
            <a:ext cx="6835698" cy="1855646"/>
          </a:xfrm>
        </p:spPr>
        <p:txBody>
          <a:bodyPr anchor="b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A6039CF-8BD5-4560-8690-CAEC00743C1D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9/21/2023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2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C5C81-FDA7-9969-0749-93971965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lang="ru-RU" dirty="0"/>
              <a:t>План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6E4E7C-C510-B0F5-5BF8-233625AC9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Исторический очерк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Природно-ресурсный и экономический потенциал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Официальные природные и культурные символы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Знаковые личности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Интерактивная карта Волгоградской области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Главная из ключевых задач и пути её решения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ru-RU" sz="1400" dirty="0"/>
              <a:t>Список литературы</a:t>
            </a:r>
          </a:p>
        </p:txBody>
      </p:sp>
      <p:pic>
        <p:nvPicPr>
          <p:cNvPr id="5" name="Picture 4" descr="Белая головоломка с одним красным фрагментом">
            <a:extLst>
              <a:ext uri="{FF2B5EF4-FFF2-40B4-BE49-F238E27FC236}">
                <a16:creationId xmlns:a16="http://schemas.microsoft.com/office/drawing/2014/main" id="{1ED0912C-89FF-5E64-4FDE-B0459B6DA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4" r="22468" b="-2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7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C5111-45D6-F848-C589-046C95FF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ru-RU" dirty="0"/>
              <a:t>Исторический очерк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84711B-191E-AB04-76F6-FEAB557D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600"/>
              <a:t>Поселение на территории современного Волгограда было основано предположительно в 1555 году и называлось Царицын.</a:t>
            </a:r>
          </a:p>
          <a:p>
            <a:pPr>
              <a:lnSpc>
                <a:spcPct val="110000"/>
              </a:lnSpc>
            </a:pPr>
            <a:r>
              <a:rPr lang="ru-RU" sz="1600"/>
              <a:t>Своё название будущий город получил от реки Царицы, на берегах которых была построена первая деревянная крепость, которая служила для обороны волжского пути на стыке Волги и Дона от степных кочевников. </a:t>
            </a:r>
          </a:p>
        </p:txBody>
      </p:sp>
      <p:pic>
        <p:nvPicPr>
          <p:cNvPr id="4" name="Рисунок 3" descr="Изображение выглядит как на открытом воздухе, небо, рисунок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0FEF4CC2-4F53-7DF1-B1F7-33139210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1" y="1254013"/>
            <a:ext cx="5799963" cy="4349972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0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F16CD9E-E9A3-DAD6-9B30-0D6EB147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957" y="2521215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300"/>
              <a:t>В 1606 г. городом завладели волжские казаки, а через несколько лет спустя Царицын полностью сгорел. В 1615 г. город был отсрочен заново на правом берегу Волги. </a:t>
            </a:r>
          </a:p>
          <a:p>
            <a:pPr>
              <a:lnSpc>
                <a:spcPct val="110000"/>
              </a:lnSpc>
            </a:pPr>
            <a:r>
              <a:rPr lang="ru-RU" sz="1300"/>
              <a:t>В 1691 г. в Царицыне учреждена таможня, где шла оживлённая торговля солью и рыбой.</a:t>
            </a:r>
          </a:p>
          <a:p>
            <a:pPr>
              <a:lnSpc>
                <a:spcPct val="110000"/>
              </a:lnSpc>
            </a:pPr>
            <a:r>
              <a:rPr lang="ru-RU" sz="1300"/>
              <a:t>В 1727 г. Царицын был снова уничтожен пожаром, а в 1731 г. его заново отстроили и укрепили. Город стал центром военной линии от Волги к Дону и в дальнейшем два раза был осаждён, но без успеха.</a:t>
            </a:r>
          </a:p>
          <a:p>
            <a:pPr>
              <a:lnSpc>
                <a:spcPct val="110000"/>
              </a:lnSpc>
            </a:pPr>
            <a:endParaRPr lang="ru-RU" sz="1300"/>
          </a:p>
        </p:txBody>
      </p:sp>
      <p:pic>
        <p:nvPicPr>
          <p:cNvPr id="4" name="Рисунок 3" descr="Изображение выглядит как на открытом воздухе, зарисовка, дом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921C4CE-2222-6494-97FC-94525517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1" y="1254013"/>
            <a:ext cx="5799963" cy="4349972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7D6B9-34EB-4207-CA53-2A848E81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ru-RU" dirty="0"/>
              <a:t>Религия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AB1EB7-7317-EBA5-D07B-695376CB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400"/>
              <a:t>В 20-х гг. XVIII в. правительство принимало меры для христианизации калмыков и расселения их на малоосвоенных землях Поволжья. В 1725-1734 гг. приняли Крещение около 1700 калмыков, новообращенных селили в Царицыне, Чугуеве и Астрахани.</a:t>
            </a:r>
          </a:p>
          <a:p>
            <a:pPr>
              <a:lnSpc>
                <a:spcPct val="110000"/>
              </a:lnSpc>
            </a:pPr>
            <a:r>
              <a:rPr lang="ru-RU" sz="1400"/>
              <a:t>К концу XVIII в. в Царицыне действовали 6 храмов и несколько часовен. </a:t>
            </a:r>
          </a:p>
        </p:txBody>
      </p:sp>
      <p:pic>
        <p:nvPicPr>
          <p:cNvPr id="4" name="Рисунок 3" descr="Изображение выглядит как небо, на открытом воздухе, Фотобумага, багет&#10;&#10;Автоматически созданное описание">
            <a:extLst>
              <a:ext uri="{FF2B5EF4-FFF2-40B4-BE49-F238E27FC236}">
                <a16:creationId xmlns:a16="http://schemas.microsoft.com/office/drawing/2014/main" id="{7E4D98AA-F2E0-63E5-F99C-310E3A32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2" t="8824" r="2847" b="11275"/>
          <a:stretch/>
        </p:blipFill>
        <p:spPr>
          <a:xfrm>
            <a:off x="5748569" y="1600116"/>
            <a:ext cx="5799963" cy="3657766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6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82CB9-0279-D647-A11F-D5C8629F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/>
              <a:t>Природно-ресурсный и экономический потенциал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B489D-5696-F620-E7D6-1817574E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300" dirty="0"/>
              <a:t>Волгоградская область входит в число самых развитых экономических регионов страны. Главные отрасли промышленности Волгоградской области: машиностроение и металлообработка, топливная и нефтеперерабатывающая промышленность, химическая и нефтехимическая промышленность. </a:t>
            </a:r>
            <a:endParaRPr lang="ru-RU" dirty="0"/>
          </a:p>
          <a:p>
            <a:pPr>
              <a:lnSpc>
                <a:spcPct val="110000"/>
              </a:lnSpc>
            </a:pPr>
            <a:r>
              <a:rPr lang="ru-RU" sz="1300" dirty="0"/>
              <a:t>Также развита промышленность строительных материалов, черная и цветная металлургия, деревообработка. А также отрасли легкой промышленности: текстильная, пищевая и сельское хозяйство.</a:t>
            </a:r>
            <a:endParaRPr lang="ru-RU" dirty="0"/>
          </a:p>
          <a:p>
            <a:pPr>
              <a:lnSpc>
                <a:spcPct val="110000"/>
              </a:lnSpc>
            </a:pPr>
            <a:endParaRPr lang="ru-RU" sz="1300"/>
          </a:p>
        </p:txBody>
      </p:sp>
      <p:pic>
        <p:nvPicPr>
          <p:cNvPr id="4" name="Рисунок 3" descr="Изображение выглядит как текст, на открытом воздухе, неб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E0AB2AA0-DC8D-AB97-5F38-406D4E642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3" r="1187" b="1"/>
          <a:stretch/>
        </p:blipFill>
        <p:spPr>
          <a:xfrm>
            <a:off x="20" y="10"/>
            <a:ext cx="6512527" cy="685799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9/21/2023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5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FE533D-A4DA-4A2F-DDFC-27EAC09F3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2" y="1348907"/>
            <a:ext cx="5518891" cy="30884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900"/>
              <a:t>Так же Волгоградская область богата полезными ископаемыми. Одних только месторождений углеводородов, представленных нефтью, горючими газами, конденсатом и гелием, насчитывается порядка 100 месторождений. </a:t>
            </a:r>
          </a:p>
          <a:p>
            <a:pPr>
              <a:lnSpc>
                <a:spcPct val="110000"/>
              </a:lnSpc>
            </a:pPr>
            <a:r>
              <a:rPr lang="ru-RU" sz="1900"/>
              <a:t>На территории региона имеются следующие запасы:</a:t>
            </a:r>
          </a:p>
          <a:p>
            <a:pPr>
              <a:lnSpc>
                <a:spcPct val="110000"/>
              </a:lnSpc>
            </a:pPr>
            <a:endParaRPr lang="ru-RU" sz="1900"/>
          </a:p>
        </p:txBody>
      </p:sp>
      <p:pic>
        <p:nvPicPr>
          <p:cNvPr id="7" name="Рисунок 6" descr="Изображение выглядит как текст, Шрифт, снимок экрана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DDD2A8B2-6700-B399-375A-EAB96435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" r="2" b="6236"/>
          <a:stretch/>
        </p:blipFill>
        <p:spPr>
          <a:xfrm>
            <a:off x="6276476" y="1156188"/>
            <a:ext cx="5681061" cy="4656484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F3B7F5A-1B06-4815-B7EB-049C6AF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9CB3E0-44A8-4F4D-B84D-B60FA2C2393B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E740899-0F0E-42D8-ACE8-A38B9E32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4BD43-5D19-D1D4-EB2F-A73B61C0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Официальные природные и культурные символы</a:t>
            </a:r>
          </a:p>
          <a:p>
            <a:pPr>
              <a:lnSpc>
                <a:spcPct val="90000"/>
              </a:lnSpc>
            </a:pP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4B87C2F-061F-0E44-2870-855F6AEEE975}"/>
              </a:ext>
            </a:extLst>
          </p:cNvPr>
          <p:cNvSpPr>
            <a:spLocks noGrp="1"/>
          </p:cNvSpPr>
          <p:nvPr/>
        </p:nvSpPr>
        <p:spPr>
          <a:xfrm>
            <a:off x="914400" y="2853369"/>
            <a:ext cx="3943762" cy="3088460"/>
          </a:xfr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/>
            <a:endParaRPr lang="en-US" b="1"/>
          </a:p>
          <a:p>
            <a:pPr marL="0" indent="0">
              <a:buNone/>
            </a:pPr>
            <a:r>
              <a:rPr lang="en-US" b="1" err="1"/>
              <a:t>Герб</a:t>
            </a:r>
            <a:r>
              <a:rPr lang="en-US" b="1" dirty="0"/>
              <a:t> </a:t>
            </a:r>
            <a:r>
              <a:rPr lang="en-US" b="1" err="1"/>
              <a:t>Волгоградской</a:t>
            </a:r>
            <a:r>
              <a:rPr lang="en-US" b="1" dirty="0"/>
              <a:t> </a:t>
            </a:r>
            <a:r>
              <a:rPr lang="en-US" b="1" err="1"/>
              <a:t>области</a:t>
            </a:r>
            <a:endParaRPr lang="en-US" err="1"/>
          </a:p>
          <a:p>
            <a:pPr marL="0" indent="0"/>
            <a:endParaRPr lang="en-US"/>
          </a:p>
        </p:txBody>
      </p:sp>
      <p:pic>
        <p:nvPicPr>
          <p:cNvPr id="23" name="Рисунок 22" descr="Изображение выглядит как герб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DB0B403B-C637-CB38-8FAE-7CC712435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" r="4875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  <a:noFill/>
        </p:spPr>
      </p:pic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3F3B7F5A-1B06-4815-B7EB-049C6AF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9CB3E0-44A8-4F4D-B84D-B60FA2C2393B}" type="datetime1">
              <a:rPr lang="en-US"/>
              <a:pPr>
                <a:spcAft>
                  <a:spcPts val="600"/>
                </a:spcAft>
              </a:pPr>
              <a:t>9/21/2023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2E740899-0F0E-42D8-ACE8-A38B9E32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F52DD-7717-1C0D-8FC3-6DB1FD7B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ru-RU" dirty="0"/>
              <a:t>Мамаев курган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E64B52-6355-F430-DF45-B5ECAD635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700" err="1"/>
              <a:t>Мама́ев</a:t>
            </a:r>
            <a:r>
              <a:rPr lang="ru-RU" sz="1700"/>
              <a:t> </a:t>
            </a:r>
            <a:r>
              <a:rPr lang="ru-RU" sz="1700" err="1"/>
              <a:t>курга́н</a:t>
            </a:r>
            <a:r>
              <a:rPr lang="ru-RU" sz="1700"/>
              <a:t> – возвышенность на правом берегу реки Волги в Центральном районе города Волгограда, где во время Сталинградской битвы происходили ожесточённые бои, начиная с сентября 1942 года и заканчивая январём 1943 года.</a:t>
            </a:r>
          </a:p>
          <a:p>
            <a:pPr>
              <a:lnSpc>
                <a:spcPct val="110000"/>
              </a:lnSpc>
            </a:pPr>
            <a:endParaRPr lang="ru-RU" sz="1700"/>
          </a:p>
        </p:txBody>
      </p:sp>
      <p:pic>
        <p:nvPicPr>
          <p:cNvPr id="5" name="Рисунок 4" descr="Изображение выглядит как на открытом воздухе, дерево, небо, статуя&#10;&#10;Автоматически созданное описание">
            <a:extLst>
              <a:ext uri="{FF2B5EF4-FFF2-40B4-BE49-F238E27FC236}">
                <a16:creationId xmlns:a16="http://schemas.microsoft.com/office/drawing/2014/main" id="{E1C24380-3A5D-DA7F-E3B9-39F82947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3" r="29292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9/21/2023</a:t>
            </a:fld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5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DashVTI</vt:lpstr>
      <vt:lpstr>Волгоградская область как часть России</vt:lpstr>
      <vt:lpstr>План презентации</vt:lpstr>
      <vt:lpstr>Исторический очерк</vt:lpstr>
      <vt:lpstr>Презентация PowerPoint</vt:lpstr>
      <vt:lpstr>Религия</vt:lpstr>
      <vt:lpstr>Природно-ресурсный и экономический потенциал</vt:lpstr>
      <vt:lpstr>Презентация PowerPoint</vt:lpstr>
      <vt:lpstr>Официальные природные и культурные символы </vt:lpstr>
      <vt:lpstr>Мамаев курган</vt:lpstr>
      <vt:lpstr>Знаковые личности</vt:lpstr>
      <vt:lpstr>Презентация PowerPoint</vt:lpstr>
      <vt:lpstr>Интерактивная карта волгоградской области</vt:lpstr>
      <vt:lpstr>Главная из ключевых задач и пути её решения</vt:lpstr>
      <vt:lpstr>Презентация PowerPoint</vt:lpstr>
      <vt:lpstr>Список используемой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Виктор Овчаренко</cp:lastModifiedBy>
  <cp:revision>327</cp:revision>
  <dcterms:created xsi:type="dcterms:W3CDTF">2023-09-19T14:50:09Z</dcterms:created>
  <dcterms:modified xsi:type="dcterms:W3CDTF">2023-09-21T10:46:12Z</dcterms:modified>
</cp:coreProperties>
</file>